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8" r:id="rId2"/>
    <p:sldId id="335" r:id="rId3"/>
    <p:sldId id="375" r:id="rId4"/>
    <p:sldId id="412" r:id="rId5"/>
    <p:sldId id="422" r:id="rId6"/>
    <p:sldId id="423" r:id="rId7"/>
    <p:sldId id="400" r:id="rId8"/>
    <p:sldId id="421" r:id="rId9"/>
    <p:sldId id="415" r:id="rId10"/>
    <p:sldId id="424" r:id="rId11"/>
    <p:sldId id="425" r:id="rId12"/>
    <p:sldId id="426" r:id="rId13"/>
    <p:sldId id="408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 Steven" initials="SS" lastIdx="3" clrIdx="0">
    <p:extLst>
      <p:ext uri="{19B8F6BF-5375-455C-9EA6-DF929625EA0E}">
        <p15:presenceInfo xmlns:p15="http://schemas.microsoft.com/office/powerpoint/2012/main" userId="cdb32f0b622968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FAFA"/>
    <a:srgbClr val="1F4E79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3826" autoAdjust="0"/>
  </p:normalViewPr>
  <p:slideViewPr>
    <p:cSldViewPr snapToGrid="0">
      <p:cViewPr varScale="1">
        <p:scale>
          <a:sx n="125" d="100"/>
          <a:sy n="125" d="100"/>
        </p:scale>
        <p:origin x="1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2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3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8F53B-2648-0C67-AC6F-968C495CE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1411ADB-1E4C-D244-BD29-F94D09726A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8395900-351A-0A3A-8521-3C03F641B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7FCE36-F5A6-3BD0-D807-95456D585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638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BF1B1-7899-D892-DA54-2753220A1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8FED821-F720-BBDA-DE9B-26EA49D14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6324B1F-1127-9317-EE86-7BDF234EC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1A6127-712E-A604-AF5A-A7934D228E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06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32837-CF97-A83D-0D45-B00DB5E82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96B4556-AF1E-81F5-23BF-09290A2BBD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4143348-0C2C-0FC3-6032-D21C23872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EB6E6F-E331-AEF0-3E30-0D111DA8E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890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974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585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83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650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788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024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714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273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648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913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2145" y="99463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038" y="98550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32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66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66" lvl="0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15" indent="-514338" algn="l" defTabSz="914377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comments" Target="../comments/comment2.xml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98576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rgbClr val="1F4E79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4" y="5894742"/>
            <a:ext cx="3289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Peng Shan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4979" y="1476763"/>
            <a:ext cx="11699213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Multimodal Counterfactual Learning Network for Multimedia-based Recommendation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42059" y="5433877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2024.2.29 •  ChongQing</a:t>
            </a:r>
            <a:r>
              <a:rPr lang="en-US" altLang="zh-CN" dirty="0"/>
              <a:t>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C2A60F-3DCB-4F97-8FCB-85ECB3904C9B}"/>
              </a:ext>
            </a:extLst>
          </p:cNvPr>
          <p:cNvSpPr txBox="1"/>
          <p:nvPr/>
        </p:nvSpPr>
        <p:spPr>
          <a:xfrm>
            <a:off x="10065655" y="5245160"/>
            <a:ext cx="1744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 SIGIR 2023</a:t>
            </a:r>
            <a:endParaRPr lang="en-US" altLang="zh-CN" dirty="0">
              <a:solidFill>
                <a:srgbClr val="1F4E79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963664" y="4902849"/>
            <a:ext cx="4107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Code</a:t>
            </a:r>
            <a:r>
              <a:rPr lang="zh-CN" altLang="en-US" sz="1600" dirty="0"/>
              <a:t>：</a:t>
            </a:r>
            <a:r>
              <a:rPr lang="en-US" altLang="zh-CN" sz="1600" dirty="0"/>
              <a:t>https://github.com/hfutmars/MCLN</a:t>
            </a:r>
            <a:endParaRPr lang="en-US" altLang="zh-CN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C9464B9-F34D-32CD-1B89-33D41D03C1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62200" y="2450494"/>
            <a:ext cx="7467600" cy="23442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321D3-F94F-32E2-090F-37AF7EFAF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56A794BC-1FAB-62E9-1395-3AAF20C4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0AEA0CA-30B7-223E-DCE5-CE653F77B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664565"/>
            <a:ext cx="11353800" cy="374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79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62E50-416B-74CF-B391-47D83A16A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F99B2CF1-9CCB-463D-1BE9-1A697CDE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4893914-2E55-2388-7A08-CF6A08EF6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071" y="1678250"/>
            <a:ext cx="8715338" cy="454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03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F77D1-E0F6-21B2-0532-F36D574B2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CE1472A5-B9CA-B064-0305-B2B31D78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692151B-991F-0D14-B79A-9516B80A1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61" y="1590560"/>
            <a:ext cx="5752529" cy="186671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BCCD30B-BF47-B643-765E-0F3E36947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190" y="1590560"/>
            <a:ext cx="6130506" cy="426677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B297EE5-253C-FB0C-5B59-90118C4B5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61" y="3723949"/>
            <a:ext cx="5654450" cy="243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38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539262" y="3241166"/>
            <a:ext cx="10515600" cy="482946"/>
          </a:xfrm>
        </p:spPr>
        <p:txBody>
          <a:bodyPr/>
          <a:lstStyle/>
          <a:p>
            <a:r>
              <a:rPr kumimoji="1" lang="en-US" altLang="zh-CN" sz="8000" dirty="0">
                <a:latin typeface="Times New Roman" panose="02020603050405020304" pitchFamily="18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18803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93377" y="71674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Motivation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407152" y="2136338"/>
            <a:ext cx="57282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existing </a:t>
            </a:r>
            <a:r>
              <a:rPr lang="en-US" altLang="zh-CN" dirty="0" err="1"/>
              <a:t>MMRec</a:t>
            </a:r>
            <a:r>
              <a:rPr lang="en-US" altLang="zh-CN" dirty="0"/>
              <a:t> models ignore the potential effect of the multimodal content of user-</a:t>
            </a:r>
            <a:r>
              <a:rPr lang="en-US" altLang="zh-CN" dirty="0" err="1"/>
              <a:t>uninteracted</a:t>
            </a:r>
            <a:r>
              <a:rPr lang="en-US" altLang="zh-CN" dirty="0"/>
              <a:t> items on representation learning.</a:t>
            </a:r>
          </a:p>
          <a:p>
            <a:pPr algn="just"/>
            <a:endParaRPr lang="en-US" altLang="zh-CN" dirty="0"/>
          </a:p>
          <a:p>
            <a:pPr algn="just"/>
            <a:endParaRPr lang="en-US" altLang="zh-CN" dirty="0"/>
          </a:p>
          <a:p>
            <a:pPr algn="just"/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As a matter of fact, even for a user-interacted item, there is still a small portion of multimodal content that the user dislikes or less likes, which we call user preference-irrelevant multi modal features.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61BC212-8CF9-A665-44F9-07471FF5F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84" y="1645920"/>
            <a:ext cx="5168417" cy="48097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5CDDAE-12EC-0521-28DC-12CBAB86A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636" y="1440472"/>
            <a:ext cx="9634728" cy="511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3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E702524-72ED-849C-CFB0-A5FD29C68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515867"/>
            <a:ext cx="11106912" cy="201105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D753FD4-B332-B8AC-2634-9D09EEDFD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67" y="3654881"/>
            <a:ext cx="4886009" cy="5688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AC8266C-2322-29AF-6F51-F868BE895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879" y="4931345"/>
            <a:ext cx="5332198" cy="159747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E1A6CF7-31A2-AF7C-A14F-BEBA4A3896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4640" y="3654881"/>
            <a:ext cx="4389328" cy="8866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36EE219-034F-12E5-649C-729F99A674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4640" y="4669501"/>
            <a:ext cx="4389328" cy="8867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72A435-7259-0C5A-8CD6-B9722E2D38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169" y="4242063"/>
            <a:ext cx="1657895" cy="30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7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9FDE2BA7-53FC-7318-F0DB-CF9525CACC16}"/>
              </a:ext>
            </a:extLst>
          </p:cNvPr>
          <p:cNvSpPr/>
          <p:nvPr/>
        </p:nvSpPr>
        <p:spPr>
          <a:xfrm>
            <a:off x="11436096" y="5211039"/>
            <a:ext cx="134112" cy="1579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0FE4FC7-15FF-1D70-2783-06C1554FBE3A}"/>
              </a:ext>
            </a:extLst>
          </p:cNvPr>
          <p:cNvSpPr/>
          <p:nvPr/>
        </p:nvSpPr>
        <p:spPr>
          <a:xfrm>
            <a:off x="11436096" y="6503211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49A2A58C-CF42-6D44-62FD-030CE54BC02C}"/>
              </a:ext>
            </a:extLst>
          </p:cNvPr>
          <p:cNvSpPr/>
          <p:nvPr/>
        </p:nvSpPr>
        <p:spPr>
          <a:xfrm>
            <a:off x="10140696" y="3342227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D4F574B-626D-8FC1-8D56-597CEC12D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02" y="4681793"/>
            <a:ext cx="5010254" cy="43239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57AFFCF-934C-F3EC-4800-62787C6F9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08" y="1346320"/>
            <a:ext cx="3869993" cy="299044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D83708C-D00D-CBDE-C9C2-C67F32F07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270335"/>
            <a:ext cx="4649109" cy="306643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189B0C3-0051-385C-9080-CC56C66E1C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8299" y="4553508"/>
            <a:ext cx="5139508" cy="33922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E2BA49D-4FCB-8A7C-EED4-6466D7D1E7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8299" y="5087351"/>
            <a:ext cx="5139508" cy="34928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EE77ED0-13E7-56C1-01FB-89894D07BC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8299" y="5676723"/>
            <a:ext cx="4888334" cy="343609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932C4264-4529-8F24-9561-C690307F55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371" y="5211039"/>
            <a:ext cx="479726" cy="28783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3273FB2C-C6CF-4DE2-B045-64AE20F973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" y="5165832"/>
            <a:ext cx="2584703" cy="33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5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73EFBA3-A862-A67B-489E-017DEF2E19B9}"/>
              </a:ext>
            </a:extLst>
          </p:cNvPr>
          <p:cNvSpPr/>
          <p:nvPr/>
        </p:nvSpPr>
        <p:spPr>
          <a:xfrm>
            <a:off x="11509248" y="3203639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A10297F-D86F-7D28-93E3-7AE144E11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12" y="1367081"/>
            <a:ext cx="11161776" cy="28300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EC8B6C3-4957-72EB-598B-535548E8F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12" y="4554138"/>
            <a:ext cx="6184392" cy="39813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F774B68-6730-1758-C962-CEAD8650B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76" y="5309242"/>
            <a:ext cx="5672328" cy="3633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91008E8-0E2D-7968-25DB-A4FFF50E9B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7039" y="4351552"/>
            <a:ext cx="5257837" cy="16548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3A01B94-2DC6-DDA9-B0D5-7B23B1B30B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976" y="6029562"/>
            <a:ext cx="4865076" cy="32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2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7AD6F88-5FDC-7E2D-5AEA-0F22154A3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12" y="1367081"/>
            <a:ext cx="11161776" cy="28300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36D48C-DFEF-31F4-E6F2-13E0B9ABD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277" y="4497798"/>
            <a:ext cx="5180361" cy="28110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F774CF-8857-8B05-8392-ED6B8CAB2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12" y="5079530"/>
            <a:ext cx="5506243" cy="8120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F7BD9E0-3B7D-6B08-7A51-DDAD8A13A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1917" y="4337215"/>
            <a:ext cx="4658597" cy="5454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F7A99E6-CC10-1A04-EC37-68543FC7B0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1917" y="5022687"/>
            <a:ext cx="4826048" cy="45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04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A6C94E2-A113-F25A-0D59-69F050928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12" y="1367081"/>
            <a:ext cx="11161776" cy="28300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52C797F-6CD2-D313-6365-F66DA3AA8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75" y="4365358"/>
            <a:ext cx="4715756" cy="4577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46D0890-C2A8-CA40-84F8-794357555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161" y="5091545"/>
            <a:ext cx="4672670" cy="39937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B292885-0066-E001-F4B3-717BE0A54A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8949" y="4275587"/>
            <a:ext cx="5815851" cy="150471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0DAECF9-0796-36A6-6D53-5521EA1D27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1204" y="5908472"/>
            <a:ext cx="4567810" cy="3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58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A3BE2EA-34C5-4964-5FE8-FC805C3F8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98" y="1823813"/>
            <a:ext cx="10421804" cy="321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34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131</Words>
  <Application>Microsoft Office PowerPoint</Application>
  <PresentationFormat>宽屏</PresentationFormat>
  <Paragraphs>39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等线</vt:lpstr>
      <vt:lpstr>黑体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Motivation</vt:lpstr>
      <vt:lpstr>Method</vt:lpstr>
      <vt:lpstr>Method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Thanks!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Shan Steven</cp:lastModifiedBy>
  <cp:revision>1798</cp:revision>
  <dcterms:created xsi:type="dcterms:W3CDTF">2017-04-22T07:59:00Z</dcterms:created>
  <dcterms:modified xsi:type="dcterms:W3CDTF">2024-02-28T14:34:49Z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